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3"/>
  </p:notesMasterIdLst>
  <p:sldIdLst>
    <p:sldId id="256" r:id="rId3"/>
    <p:sldId id="263" r:id="rId4"/>
    <p:sldId id="264" r:id="rId5"/>
    <p:sldId id="299" r:id="rId6"/>
    <p:sldId id="300" r:id="rId7"/>
    <p:sldId id="295" r:id="rId8"/>
    <p:sldId id="298" r:id="rId9"/>
    <p:sldId id="297" r:id="rId10"/>
    <p:sldId id="306" r:id="rId11"/>
    <p:sldId id="266" r:id="rId12"/>
  </p:sldIdLst>
  <p:sldSz cx="12192000" cy="6858000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041" autoAdjust="0"/>
  </p:normalViewPr>
  <p:slideViewPr>
    <p:cSldViewPr snapToGrid="0">
      <p:cViewPr varScale="1">
        <p:scale>
          <a:sx n="105" d="100"/>
          <a:sy n="105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EDC01-65EE-4446-A083-5B51A40903F1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AEDB5-EF05-48AD-BCFF-C1B9F80873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785665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029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748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597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8667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869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258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394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945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1716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EDB5-EF05-48AD-BCFF-C1B9F80873C3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025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C844BA-2AE1-4FF6-985E-F0814C92C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5FDFE0F-E9BE-41F4-A185-C79FAB486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9B053D-2603-4869-B7DC-7F1760A50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A7DE8E6-B1F9-4656-8A90-E3A872E4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E9E6D73-8D01-4088-9B54-4B5F54C50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423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1C2C22-F921-4888-B21D-2D75D64C5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B619EEB-1BA9-47C3-BA7C-142DE755B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5C07A75-9F33-42D3-A163-B72FB2241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A096DF-EC5C-4641-AAD2-55FEE86FB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3B467B-F2D2-427A-91CB-66C35FED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716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DDFD76-7BC9-45EA-8026-DA8BE29CA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CFA5F21-4C55-42AF-AE85-42F5BD85F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59E14A-ACEF-4102-8973-994CE33F3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E0566E6-3F6F-46A7-83A5-4E92A1ADF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4AE2E65-A215-46C7-9E66-FC9F90F80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011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BC0AF3-1862-49CB-BE67-A5BAA0500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AA2E70-39B7-46F8-B839-7B4A4A572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4E8436D-F0CC-488B-A0CA-EFF547CE4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80B70F1-8D8E-416C-962C-B7F8B541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CE15BE4-6D28-4F4C-83D0-C31179B2C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3211EF0-C5B8-48F2-B907-27F212ADC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4883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4A9344-675E-4257-8E68-401BC1A6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2DC4D6-3D19-45BB-B7BE-CEE15B663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A66B3C-94AB-44E3-BE91-36C718857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8A3E8C0-2B22-4912-8D47-EA1C4E6E8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CD15733-CB86-43FC-A5AA-A1ED49242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A1ED537-A241-47FA-ABB3-358C6E2E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9A9C60E-0FA5-48B1-B780-A89BC1F6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F465D0C-E160-428E-A6DE-64D86DC4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914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252995-B2B7-481B-B55C-1ADDBC258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780142E-7DEB-46B9-BB87-F160D7CB2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1157DB-5B18-4B1C-9B57-A6421A5D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0CCB743-E966-4B07-8722-294E170CA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756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FEADD3B-64BA-41AC-AC1B-E2CD6DA51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91DE9F6-3F6D-4931-83BD-6101044B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CAFB9B-9E2A-4F9F-9C33-B14B5CF6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8916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267736-741B-4245-A02F-87507FD29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EFCC87-9A11-4E1E-B636-F4B380F6F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1D2CD38-726B-44E7-BDC7-E861B11FE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11698E0-1AA1-40C1-9884-694FE71D2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E6BAB7F-954A-496A-B9D1-79B9F056E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EA4018C-9072-4604-820C-D8267D773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047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2C5FCB-D019-4D2D-AEA0-98A7F936D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8977010-DC4A-4F90-8041-C1FA8CB8C4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3F56BD9-E2E6-405B-8D6C-029C24CDA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2D0E17F-2655-40F4-BA8B-62EDC593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CE86005-3328-4DD7-8FB3-BAE2014C0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7932369-87C0-4D75-AAB2-F9009725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43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9DD969-13DF-4FE8-B48B-A32F2E27F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A3387F9-3E60-43A6-834A-1745667CA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4FFD74F-50DF-4EF5-9613-AB7EB894C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F6249D-6F3A-4C16-ABC5-BD9BBDA0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A2DB8B-5DA9-4879-A405-0458DAC52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155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5E63825-BA29-4F86-8089-D16854D24E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70C255-1908-4D58-B660-36CC14F6A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C3D83F4-7FEF-4FA5-9F37-5E17E977E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1EE778-558E-41FD-88C1-B5706DA1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D8B00C0-C89A-407A-82E7-477A01C1F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577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DD87660-3E27-4674-ABD4-93BD9BB06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81322DE-9F95-42D5-8A72-BE4189373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788ED3-C556-42B5-9122-11C752903C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3689D-BC29-4E5C-955A-F41124ABE46C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0BE7510-9E8C-42B0-AA27-5E0CC0F82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F30AE5-893E-42A4-A99F-85E891C27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542DF-6C60-4F11-AA03-D34A9D90CA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785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8BC1A74-3F8D-406D-93EC-57DC7F4F7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8198" y="1376127"/>
            <a:ext cx="9144000" cy="4028792"/>
          </a:xfrm>
        </p:spPr>
        <p:txBody>
          <a:bodyPr>
            <a:normAutofit/>
          </a:bodyPr>
          <a:lstStyle/>
          <a:p>
            <a:pPr algn="ctr"/>
            <a:endParaRPr lang="pl-PL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l-PL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Obsługa </a:t>
            </a:r>
            <a:r>
              <a:rPr lang="pl-PL" sz="4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WoPP</a:t>
            </a:r>
            <a:r>
              <a:rPr lang="pl-PL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 systemie Portal Rolnika </a:t>
            </a:r>
          </a:p>
          <a:p>
            <a:pPr algn="ctr"/>
            <a:r>
              <a:rPr lang="pl-PL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dla interwencji I.10.10.B</a:t>
            </a:r>
          </a:p>
          <a:p>
            <a:pPr algn="ctr"/>
            <a:endParaRPr lang="pl-PL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BB43417-0810-4DE3-9EE5-7DACB8A2D4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76" y="477718"/>
            <a:ext cx="3015575" cy="414110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76297E4-CADB-419F-8619-902D1CF9DE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76" y="449918"/>
            <a:ext cx="3015575" cy="41411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93C6965-9660-4501-B185-C962374C61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7758" y="5744014"/>
            <a:ext cx="6151397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88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8BC1A74-3F8D-406D-93EC-57DC7F4F7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322" y="1321806"/>
            <a:ext cx="10673339" cy="3340729"/>
          </a:xfrm>
        </p:spPr>
        <p:txBody>
          <a:bodyPr>
            <a:normAutofit/>
          </a:bodyPr>
          <a:lstStyle/>
          <a:p>
            <a:pPr lvl="1" algn="just"/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pl-PL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buFont typeface="Symbol" panose="05050102010706020507" pitchFamily="18" charset="2"/>
              <a:buChar char=""/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35916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12E55074-809F-43EA-83A5-7BCDEDF609ED}"/>
              </a:ext>
            </a:extLst>
          </p:cNvPr>
          <p:cNvSpPr txBox="1"/>
          <p:nvPr/>
        </p:nvSpPr>
        <p:spPr>
          <a:xfrm>
            <a:off x="829322" y="1779297"/>
            <a:ext cx="10302844" cy="5661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2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Logowanie i dostęp do platformy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8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umożliwia logowanie za pomocą:</a:t>
            </a:r>
          </a:p>
          <a:p>
            <a:pPr algn="ctr"/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Systemu login.gov.pl-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wykorzystanie mechanizmów login.gov.pl, co zapewnia wysoki poziom bezpieczeństwa i zgodność ze standardami usług publicznych. Użytkownik korzysta ze znanego mechanizmu uwierzytelnia np. Profil Zaufany. </a:t>
            </a:r>
            <a:r>
              <a:rPr lang="pl-PL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ZALECANA FORMA LOGOWANIA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l-PL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Numeru EP-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logowanie przy użyciu obecnie stosowanego mechanizmu logowania do systemu PUE tj. przy wykorzystywaniu loginu stanowiącego numer EP i towarzyszącego mu hasła. </a:t>
            </a:r>
            <a:endParaRPr lang="pl-PL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b="1" kern="0" dirty="0"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800" b="1" kern="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b="1" kern="0" dirty="0"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800" b="1" kern="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b="1" kern="0" dirty="0"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800" b="1" kern="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l-PL" sz="1800" kern="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63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2777633E-D9B9-E1CD-F843-C34375097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7834" y="979396"/>
            <a:ext cx="8836331" cy="504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42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EC9EFC3-E4D6-95C2-DD94-80449CA25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1348173"/>
            <a:ext cx="8898065" cy="4305515"/>
          </a:xfrm>
          <a:prstGeom prst="rect">
            <a:avLst/>
          </a:prstGeom>
        </p:spPr>
      </p:pic>
      <p:sp>
        <p:nvSpPr>
          <p:cNvPr id="5" name="Strzałka: w prawo 4">
            <a:extLst>
              <a:ext uri="{FF2B5EF4-FFF2-40B4-BE49-F238E27FC236}">
                <a16:creationId xmlns:a16="http://schemas.microsoft.com/office/drawing/2014/main" id="{11E38FE2-19C5-CD2F-E6B0-2AC9F90B4AD9}"/>
              </a:ext>
            </a:extLst>
          </p:cNvPr>
          <p:cNvSpPr/>
          <p:nvPr/>
        </p:nvSpPr>
        <p:spPr>
          <a:xfrm>
            <a:off x="2324100" y="2876550"/>
            <a:ext cx="5715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1CAE72F1-CB0B-49C4-E593-266F829BF8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sz="1800" dirty="0"/>
              <a:t>Tu wpisujemy</a:t>
            </a:r>
          </a:p>
          <a:p>
            <a:pPr marL="0" indent="0">
              <a:buNone/>
            </a:pPr>
            <a:r>
              <a:rPr lang="pl-PL" sz="1800" dirty="0"/>
              <a:t>Login osoby </a:t>
            </a:r>
          </a:p>
          <a:p>
            <a:pPr marL="0" indent="0">
              <a:buNone/>
            </a:pPr>
            <a:r>
              <a:rPr lang="pl-PL" sz="1800" dirty="0"/>
              <a:t>wskazanej w EP Gminy </a:t>
            </a:r>
          </a:p>
          <a:p>
            <a:pPr marL="0" indent="0">
              <a:buNone/>
            </a:pPr>
            <a:r>
              <a:rPr lang="pl-PL" sz="1800" dirty="0"/>
              <a:t>jako Reprezentant</a:t>
            </a:r>
          </a:p>
        </p:txBody>
      </p:sp>
    </p:spTree>
    <p:extLst>
      <p:ext uri="{BB962C8B-B14F-4D97-AF65-F5344CB8AC3E}">
        <p14:creationId xmlns:p14="http://schemas.microsoft.com/office/powerpoint/2010/main" val="205073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632FED8-E93B-95F5-E5AE-4F24A89F29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3814" y="1816473"/>
            <a:ext cx="8061486" cy="3359763"/>
          </a:xfrm>
          <a:prstGeom prst="rect">
            <a:avLst/>
          </a:prstGeom>
        </p:spPr>
      </p:pic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34C732C5-C79E-F3C9-FED6-667458173C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pl-PL" sz="2000" dirty="0"/>
          </a:p>
          <a:p>
            <a:r>
              <a:rPr lang="pl-PL" sz="2000" dirty="0"/>
              <a:t>Po wpisaniu loginu</a:t>
            </a:r>
          </a:p>
          <a:p>
            <a:pPr marL="0" indent="0">
              <a:buNone/>
            </a:pPr>
            <a:r>
              <a:rPr lang="pl-PL" sz="2000" dirty="0"/>
              <a:t>należy potwierdzić </a:t>
            </a:r>
          </a:p>
          <a:p>
            <a:pPr marL="0" indent="0">
              <a:buNone/>
            </a:pPr>
            <a:r>
              <a:rPr lang="pl-PL" sz="2000" dirty="0"/>
              <a:t>tożsamość osoby, wpisując </a:t>
            </a:r>
          </a:p>
          <a:p>
            <a:pPr marL="0" indent="0">
              <a:buNone/>
            </a:pPr>
            <a:r>
              <a:rPr lang="pl-PL" sz="2000" dirty="0"/>
              <a:t>kod który przyszedł na </a:t>
            </a:r>
          </a:p>
          <a:p>
            <a:pPr marL="0" indent="0">
              <a:buNone/>
            </a:pPr>
            <a:r>
              <a:rPr lang="pl-PL" sz="2000" dirty="0"/>
              <a:t>wskazany numer telefonu</a:t>
            </a:r>
          </a:p>
        </p:txBody>
      </p:sp>
    </p:spTree>
    <p:extLst>
      <p:ext uri="{BB962C8B-B14F-4D97-AF65-F5344CB8AC3E}">
        <p14:creationId xmlns:p14="http://schemas.microsoft.com/office/powerpoint/2010/main" val="269510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8BC1A74-3F8D-406D-93EC-57DC7F4F7B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endParaRPr lang="pl-PL" dirty="0"/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7B430DC4-C1FD-7B42-278D-20635FAC4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79324" cy="4351338"/>
          </a:xfrm>
        </p:spPr>
        <p:txBody>
          <a:bodyPr/>
          <a:lstStyle/>
          <a:p>
            <a:pPr lvl="8"/>
            <a:r>
              <a:rPr lang="pl-PL" dirty="0"/>
              <a:t>Klikamy w profil i przechodzimy do listy profili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sp>
        <p:nvSpPr>
          <p:cNvPr id="9" name="Strzałka: w lewo 8">
            <a:extLst>
              <a:ext uri="{FF2B5EF4-FFF2-40B4-BE49-F238E27FC236}">
                <a16:creationId xmlns:a16="http://schemas.microsoft.com/office/drawing/2014/main" id="{04BDE055-E035-89C0-6724-C7D25636A693}"/>
              </a:ext>
            </a:extLst>
          </p:cNvPr>
          <p:cNvSpPr/>
          <p:nvPr/>
        </p:nvSpPr>
        <p:spPr>
          <a:xfrm>
            <a:off x="9395606" y="1617977"/>
            <a:ext cx="476250" cy="4141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7B7C45FD-AC6E-E208-DC4A-67DFFEC94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4390" y="1487430"/>
            <a:ext cx="7778816" cy="443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6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11">
            <a:extLst>
              <a:ext uri="{FF2B5EF4-FFF2-40B4-BE49-F238E27FC236}">
                <a16:creationId xmlns:a16="http://schemas.microsoft.com/office/drawing/2014/main" id="{30DDD8CC-FC7A-C523-F82B-BF3638BD5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Portal Rolnika korzysta z Reprezentantów wskazanych w EP. Po zalogowaniu się Reprezentanta w tej sekcji powinno pokazać się konto Gminy.</a:t>
            </a:r>
          </a:p>
        </p:txBody>
      </p:sp>
      <p:sp>
        <p:nvSpPr>
          <p:cNvPr id="18" name="Podtytuł 17">
            <a:extLst>
              <a:ext uri="{FF2B5EF4-FFF2-40B4-BE49-F238E27FC236}">
                <a16:creationId xmlns:a16="http://schemas.microsoft.com/office/drawing/2014/main" id="{7540E013-34F8-6016-720D-7C714B303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2525" y="5034190"/>
            <a:ext cx="9144000" cy="9144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pl-PL" dirty="0"/>
              <a:t>Portal Rolnika korzysta z Reprezentanta wskazanego w EP dla Gminy. </a:t>
            </a:r>
          </a:p>
          <a:p>
            <a:pPr algn="l"/>
            <a:r>
              <a:rPr lang="pl-PL" dirty="0"/>
              <a:t>Po zalogowaniu na konto w Profilach, powinno pokazać się konto Gminy dla której osoba zalogowana jest Reprezentantem.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D3D37C6-02E5-A10A-EA84-CF0460208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650" y="1200601"/>
            <a:ext cx="8805461" cy="3273857"/>
          </a:xfrm>
          <a:prstGeom prst="rect">
            <a:avLst/>
          </a:prstGeom>
        </p:spPr>
      </p:pic>
      <p:sp>
        <p:nvSpPr>
          <p:cNvPr id="17" name="Strzałka: w prawo 16">
            <a:extLst>
              <a:ext uri="{FF2B5EF4-FFF2-40B4-BE49-F238E27FC236}">
                <a16:creationId xmlns:a16="http://schemas.microsoft.com/office/drawing/2014/main" id="{03E56742-C52A-C8D3-297C-5CF0311FFCB1}"/>
              </a:ext>
            </a:extLst>
          </p:cNvPr>
          <p:cNvSpPr/>
          <p:nvPr/>
        </p:nvSpPr>
        <p:spPr>
          <a:xfrm>
            <a:off x="918760" y="3785155"/>
            <a:ext cx="1260695" cy="414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Strzałka: w lewo 18">
            <a:extLst>
              <a:ext uri="{FF2B5EF4-FFF2-40B4-BE49-F238E27FC236}">
                <a16:creationId xmlns:a16="http://schemas.microsoft.com/office/drawing/2014/main" id="{1536BBE1-68BE-2055-257E-174CFD21AA1E}"/>
              </a:ext>
            </a:extLst>
          </p:cNvPr>
          <p:cNvSpPr/>
          <p:nvPr/>
        </p:nvSpPr>
        <p:spPr>
          <a:xfrm>
            <a:off x="9944100" y="1352550"/>
            <a:ext cx="723900" cy="4095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567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8BC1A74-3F8D-406D-93EC-57DC7F4F7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2400" dirty="0"/>
          </a:p>
          <a:p>
            <a:pPr marL="0" indent="0">
              <a:buNone/>
            </a:pPr>
            <a:r>
              <a:rPr lang="pl-PL" sz="2400" dirty="0"/>
              <a:t>Można również ręcznie przypisać profil.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8D43EDB-C77E-6DBC-96B9-2C523DE625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4094" y="1507804"/>
            <a:ext cx="9071582" cy="304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9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8BC1A74-3F8D-406D-93EC-57DC7F4F7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2400" dirty="0"/>
          </a:p>
          <a:p>
            <a:pPr marL="0" indent="0">
              <a:buNone/>
            </a:pPr>
            <a:r>
              <a:rPr lang="pl-PL" sz="2400" dirty="0"/>
              <a:t>W sekcji profil podmiotu wpisujemy REGON Gminy, system po pozytywnej weryfikacji w EP poprawności danych Reprezentanta, dopisze profil Gminy.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F6286F8-B5EC-FBA1-D569-375BAE6B7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2150" y="1323181"/>
            <a:ext cx="7962900" cy="35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95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B8BC1A74-3F8D-406D-93EC-57DC7F4F7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752" y="1007889"/>
            <a:ext cx="10673339" cy="5085093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endParaRPr lang="pl-PL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114352C-CDB9-45CE-8FE0-63EE5ABDD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22" y="361657"/>
            <a:ext cx="2627604" cy="646232"/>
          </a:xfrm>
          <a:prstGeom prst="rect">
            <a:avLst/>
          </a:prstGeom>
        </p:spPr>
      </p:pic>
      <p:pic>
        <p:nvPicPr>
          <p:cNvPr id="6" name="Obraz 10">
            <a:extLst>
              <a:ext uri="{FF2B5EF4-FFF2-40B4-BE49-F238E27FC236}">
                <a16:creationId xmlns:a16="http://schemas.microsoft.com/office/drawing/2014/main" id="{4F1E93C1-7679-4273-991B-20A9115B5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38" y="5993972"/>
            <a:ext cx="10813324" cy="41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638461C-506E-4503-9D25-551D06414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694" y="507974"/>
            <a:ext cx="6151397" cy="49991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DC9070A-C897-488F-87DB-E3791AFC2E32}"/>
              </a:ext>
            </a:extLst>
          </p:cNvPr>
          <p:cNvSpPr txBox="1"/>
          <p:nvPr/>
        </p:nvSpPr>
        <p:spPr>
          <a:xfrm>
            <a:off x="3456926" y="2716100"/>
            <a:ext cx="3968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Dziękujemy za uwagę</a:t>
            </a:r>
          </a:p>
        </p:txBody>
      </p:sp>
    </p:spTree>
    <p:extLst>
      <p:ext uri="{BB962C8B-B14F-4D97-AF65-F5344CB8AC3E}">
        <p14:creationId xmlns:p14="http://schemas.microsoft.com/office/powerpoint/2010/main" val="347920460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992781dc-360b-4b31-9bcd-674abed97a40" origin="userSelected">
  <element uid="707fbe96-ba50-4b06-9f7d-a4363831fe5f" value=""/>
</sisl>
</file>

<file path=customXml/itemProps1.xml><?xml version="1.0" encoding="utf-8"?>
<ds:datastoreItem xmlns:ds="http://schemas.openxmlformats.org/officeDocument/2006/customXml" ds:itemID="{D604E5D3-F726-4A74-9405-483F5A82F557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217</Words>
  <Application>Microsoft Office PowerPoint</Application>
  <PresentationFormat>Panoramiczny</PresentationFormat>
  <Paragraphs>58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Verdana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Portal Rolnika korzysta z Reprezentantów wskazanych w EP. Po zalogowaniu się Reprezentanta w tej sekcji powinno pokazać się konto Gminy.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Zaręba Marta</dc:creator>
  <cp:lastModifiedBy>Anna Chojnacka</cp:lastModifiedBy>
  <cp:revision>39</cp:revision>
  <cp:lastPrinted>2026-04-09T13:05:06Z</cp:lastPrinted>
  <dcterms:created xsi:type="dcterms:W3CDTF">2025-05-27T10:23:39Z</dcterms:created>
  <dcterms:modified xsi:type="dcterms:W3CDTF">2026-09-22T09:18:03Z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9a02413f-8994-4f6a-8b30-acdd137e5607</vt:lpwstr>
  </property>
  <property fmtid="{D5CDD505-2E9C-101B-9397-08002B2CF9AE}" pid="3" name="bjClsUserRVM">
    <vt:lpwstr>[]</vt:lpwstr>
  </property>
  <property fmtid="{D5CDD505-2E9C-101B-9397-08002B2CF9AE}" pid="4" name="bjSaver">
    <vt:lpwstr>cwLrPIEhdIKFPxECz81ynfw5ylizYrIb</vt:lpwstr>
  </property>
  <property fmtid="{D5CDD505-2E9C-101B-9397-08002B2CF9AE}" pid="5" name="bjDocumentLabelXML">
    <vt:lpwstr>&lt;?xml version="1.0" encoding="us-ascii"?&gt;&lt;sisl xmlns:xsi="http://www.w3.org/2001/XMLSchema-instance" xmlns:xsd="http://www.w3.org/2001/XMLSchema" sislVersion="0" policy="992781dc-360b-4b31-9bcd-674abed97a40" origin="userSelected" xmlns="http://www.boldonj</vt:lpwstr>
  </property>
  <property fmtid="{D5CDD505-2E9C-101B-9397-08002B2CF9AE}" pid="6" name="bjDocumentLabelXML-0">
    <vt:lpwstr>ames.com/2008/01/sie/internal/label"&gt;&lt;element uid="707fbe96-ba50-4b06-9f7d-a4363831fe5f" value="" /&gt;&lt;/sisl&gt;</vt:lpwstr>
  </property>
  <property fmtid="{D5CDD505-2E9C-101B-9397-08002B2CF9AE}" pid="7" name="bjDocumentSecurityLabel">
    <vt:lpwstr>Klasyfikacja: WEWNĘTRZNA</vt:lpwstr>
  </property>
</Properties>
</file>